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75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6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39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62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1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94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82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1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6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43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4541-F02B-4CD1-A899-6B6CA73EE832}" type="datetimeFigureOut">
              <a:rPr lang="fr-FR" smtClean="0"/>
              <a:t>01/03/2016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AA0F7-B51B-448F-9D6E-335522180B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85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1125538" y="452438"/>
            <a:ext cx="9694862" cy="6143625"/>
            <a:chOff x="690" y="1665"/>
            <a:chExt cx="15465" cy="9675"/>
          </a:xfrm>
        </p:grpSpPr>
        <p:sp>
          <p:nvSpPr>
            <p:cNvPr id="5" name="AutoShape 81"/>
            <p:cNvSpPr>
              <a:spLocks noChangeArrowheads="1"/>
            </p:cNvSpPr>
            <p:nvPr/>
          </p:nvSpPr>
          <p:spPr bwMode="auto">
            <a:xfrm>
              <a:off x="690" y="1665"/>
              <a:ext cx="15465" cy="96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>
              <a:solidFill>
                <a:srgbClr val="9747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Text Box 80"/>
            <p:cNvSpPr txBox="1">
              <a:spLocks noChangeArrowheads="1"/>
            </p:cNvSpPr>
            <p:nvPr/>
          </p:nvSpPr>
          <p:spPr bwMode="auto">
            <a:xfrm>
              <a:off x="2100" y="1940"/>
              <a:ext cx="3260" cy="6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984806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HYALOPLASME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1409700" y="1508125"/>
            <a:ext cx="3651250" cy="2981325"/>
            <a:chOff x="1460" y="3326"/>
            <a:chExt cx="5749" cy="4694"/>
          </a:xfrm>
        </p:grpSpPr>
        <p:sp>
          <p:nvSpPr>
            <p:cNvPr id="8" name="Text Box 78"/>
            <p:cNvSpPr txBox="1">
              <a:spLocks noChangeArrowheads="1"/>
            </p:cNvSpPr>
            <p:nvPr/>
          </p:nvSpPr>
          <p:spPr bwMode="auto">
            <a:xfrm>
              <a:off x="2985" y="7340"/>
              <a:ext cx="2200" cy="6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>
                  <a:ln>
                    <a:noFill/>
                  </a:ln>
                  <a:solidFill>
                    <a:srgbClr val="E7671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Glycolyse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7"/>
            <p:cNvSpPr>
              <a:spLocks noChangeArrowheads="1"/>
            </p:cNvSpPr>
            <p:nvPr/>
          </p:nvSpPr>
          <p:spPr bwMode="auto">
            <a:xfrm>
              <a:off x="1460" y="3326"/>
              <a:ext cx="5749" cy="4694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5383213" y="550863"/>
            <a:ext cx="5324475" cy="5930900"/>
            <a:chOff x="7395" y="1820"/>
            <a:chExt cx="8385" cy="9340"/>
          </a:xfrm>
        </p:grpSpPr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7395" y="1820"/>
              <a:ext cx="8385" cy="9340"/>
              <a:chOff x="7395" y="1820"/>
              <a:chExt cx="8385" cy="9340"/>
            </a:xfrm>
          </p:grpSpPr>
          <p:sp>
            <p:nvSpPr>
              <p:cNvPr id="25" name="AutoShape 75"/>
              <p:cNvSpPr>
                <a:spLocks noChangeArrowheads="1"/>
              </p:cNvSpPr>
              <p:nvPr/>
            </p:nvSpPr>
            <p:spPr bwMode="auto">
              <a:xfrm>
                <a:off x="7395" y="1820"/>
                <a:ext cx="8385" cy="9340"/>
              </a:xfrm>
              <a:prstGeom prst="roundRect">
                <a:avLst>
                  <a:gd name="adj" fmla="val 23477"/>
                </a:avLst>
              </a:prstGeom>
              <a:solidFill>
                <a:srgbClr val="FFFFFF"/>
              </a:solidFill>
              <a:ln w="762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AutoShape 74"/>
              <p:cNvSpPr>
                <a:spLocks noChangeArrowheads="1"/>
              </p:cNvSpPr>
              <p:nvPr/>
            </p:nvSpPr>
            <p:spPr bwMode="auto">
              <a:xfrm>
                <a:off x="7800" y="2460"/>
                <a:ext cx="7380" cy="8180"/>
              </a:xfrm>
              <a:prstGeom prst="roundRect">
                <a:avLst>
                  <a:gd name="adj" fmla="val 21815"/>
                </a:avLst>
              </a:prstGeom>
              <a:noFill/>
              <a:ln w="76200">
                <a:solidFill>
                  <a:srgbClr val="E36C0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2" name="Group 70"/>
            <p:cNvGrpSpPr>
              <a:grpSpLocks/>
            </p:cNvGrpSpPr>
            <p:nvPr/>
          </p:nvGrpSpPr>
          <p:grpSpPr bwMode="auto">
            <a:xfrm>
              <a:off x="9795" y="2205"/>
              <a:ext cx="495" cy="2725"/>
              <a:chOff x="9795" y="2205"/>
              <a:chExt cx="495" cy="2725"/>
            </a:xfrm>
          </p:grpSpPr>
          <p:sp>
            <p:nvSpPr>
              <p:cNvPr id="23" name="AutoShape 72"/>
              <p:cNvSpPr>
                <a:spLocks noChangeArrowheads="1"/>
              </p:cNvSpPr>
              <p:nvPr/>
            </p:nvSpPr>
            <p:spPr bwMode="auto">
              <a:xfrm>
                <a:off x="9795" y="2205"/>
                <a:ext cx="495" cy="2725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762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Rectangle 71"/>
              <p:cNvSpPr>
                <a:spLocks noChangeArrowheads="1"/>
              </p:cNvSpPr>
              <p:nvPr/>
            </p:nvSpPr>
            <p:spPr bwMode="auto">
              <a:xfrm>
                <a:off x="9855" y="2393"/>
                <a:ext cx="369" cy="1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7800" y="2550"/>
              <a:ext cx="1482" cy="1151"/>
              <a:chOff x="7800" y="2550"/>
              <a:chExt cx="1482" cy="1151"/>
            </a:xfrm>
          </p:grpSpPr>
          <p:sp>
            <p:nvSpPr>
              <p:cNvPr id="21" name="AutoShape 69"/>
              <p:cNvSpPr>
                <a:spLocks noChangeArrowheads="1"/>
              </p:cNvSpPr>
              <p:nvPr/>
            </p:nvSpPr>
            <p:spPr bwMode="auto">
              <a:xfrm rot="-2940075">
                <a:off x="8293" y="2713"/>
                <a:ext cx="495" cy="1482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762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Rectangle 68"/>
              <p:cNvSpPr>
                <a:spLocks noChangeArrowheads="1"/>
              </p:cNvSpPr>
              <p:nvPr/>
            </p:nvSpPr>
            <p:spPr bwMode="auto">
              <a:xfrm rot="18448740">
                <a:off x="7611" y="2850"/>
                <a:ext cx="845" cy="2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7492" y="5095"/>
              <a:ext cx="2798" cy="1065"/>
              <a:chOff x="7492" y="5185"/>
              <a:chExt cx="2798" cy="1065"/>
            </a:xfrm>
          </p:grpSpPr>
          <p:sp>
            <p:nvSpPr>
              <p:cNvPr id="19" name="AutoShape 66"/>
              <p:cNvSpPr>
                <a:spLocks noChangeArrowheads="1"/>
              </p:cNvSpPr>
              <p:nvPr/>
            </p:nvSpPr>
            <p:spPr bwMode="auto">
              <a:xfrm rot="16200000">
                <a:off x="8676" y="4400"/>
                <a:ext cx="495" cy="2732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762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Rectangle 65"/>
              <p:cNvSpPr>
                <a:spLocks noChangeArrowheads="1"/>
              </p:cNvSpPr>
              <p:nvPr/>
            </p:nvSpPr>
            <p:spPr bwMode="auto">
              <a:xfrm rot="16200000">
                <a:off x="7082" y="5595"/>
                <a:ext cx="1065" cy="2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5" name="Group 61"/>
            <p:cNvGrpSpPr>
              <a:grpSpLocks/>
            </p:cNvGrpSpPr>
            <p:nvPr/>
          </p:nvGrpSpPr>
          <p:grpSpPr bwMode="auto">
            <a:xfrm>
              <a:off x="12705" y="9540"/>
              <a:ext cx="796" cy="1505"/>
              <a:chOff x="12705" y="9565"/>
              <a:chExt cx="796" cy="1505"/>
            </a:xfrm>
          </p:grpSpPr>
          <p:sp>
            <p:nvSpPr>
              <p:cNvPr id="17" name="AutoShape 63"/>
              <p:cNvSpPr>
                <a:spLocks noChangeArrowheads="1"/>
              </p:cNvSpPr>
              <p:nvPr/>
            </p:nvSpPr>
            <p:spPr bwMode="auto">
              <a:xfrm>
                <a:off x="12800" y="9565"/>
                <a:ext cx="495" cy="1388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762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Rectangle 62"/>
              <p:cNvSpPr>
                <a:spLocks noChangeArrowheads="1"/>
              </p:cNvSpPr>
              <p:nvPr/>
            </p:nvSpPr>
            <p:spPr bwMode="auto">
              <a:xfrm>
                <a:off x="12705" y="10725"/>
                <a:ext cx="796" cy="34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6" name="AutoShape 60"/>
            <p:cNvSpPr>
              <a:spLocks noChangeArrowheads="1"/>
            </p:cNvSpPr>
            <p:nvPr/>
          </p:nvSpPr>
          <p:spPr bwMode="auto">
            <a:xfrm>
              <a:off x="11405" y="2205"/>
              <a:ext cx="495" cy="27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76200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1511300" y="2201863"/>
            <a:ext cx="3171825" cy="696912"/>
            <a:chOff x="1619" y="4420"/>
            <a:chExt cx="4996" cy="1098"/>
          </a:xfrm>
        </p:grpSpPr>
        <p:sp>
          <p:nvSpPr>
            <p:cNvPr id="32" name="AutoShape 58"/>
            <p:cNvSpPr>
              <a:spLocks noChangeArrowheads="1"/>
            </p:cNvSpPr>
            <p:nvPr/>
          </p:nvSpPr>
          <p:spPr bwMode="auto">
            <a:xfrm flipV="1">
              <a:off x="1700" y="4930"/>
              <a:ext cx="4915" cy="588"/>
            </a:xfrm>
            <a:prstGeom prst="curvedDownArrow">
              <a:avLst>
                <a:gd name="adj1" fmla="val 119578"/>
                <a:gd name="adj2" fmla="val 286755"/>
                <a:gd name="adj3" fmla="val 33333"/>
              </a:avLst>
            </a:prstGeom>
            <a:solidFill>
              <a:srgbClr val="4E6128"/>
            </a:soli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Text Box 57"/>
            <p:cNvSpPr txBox="1">
              <a:spLocks noChangeArrowheads="1"/>
            </p:cNvSpPr>
            <p:nvPr/>
          </p:nvSpPr>
          <p:spPr bwMode="auto">
            <a:xfrm>
              <a:off x="5112" y="4420"/>
              <a:ext cx="1336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R’H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56"/>
            <p:cNvSpPr txBox="1">
              <a:spLocks noChangeArrowheads="1"/>
            </p:cNvSpPr>
            <p:nvPr/>
          </p:nvSpPr>
          <p:spPr bwMode="auto">
            <a:xfrm>
              <a:off x="1619" y="4420"/>
              <a:ext cx="907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R’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 51"/>
          <p:cNvGrpSpPr>
            <a:grpSpLocks/>
          </p:cNvGrpSpPr>
          <p:nvPr/>
        </p:nvGrpSpPr>
        <p:grpSpPr bwMode="auto">
          <a:xfrm>
            <a:off x="1889125" y="1697038"/>
            <a:ext cx="2070100" cy="1184275"/>
            <a:chOff x="2100" y="3575"/>
            <a:chExt cx="3260" cy="1865"/>
          </a:xfrm>
        </p:grpSpPr>
        <p:sp>
          <p:nvSpPr>
            <p:cNvPr id="36" name="AutoShape 54"/>
            <p:cNvSpPr>
              <a:spLocks noChangeArrowheads="1"/>
            </p:cNvSpPr>
            <p:nvPr/>
          </p:nvSpPr>
          <p:spPr bwMode="auto">
            <a:xfrm flipV="1">
              <a:off x="2887" y="4120"/>
              <a:ext cx="2091" cy="1320"/>
            </a:xfrm>
            <a:prstGeom prst="curvedDownArrow">
              <a:avLst>
                <a:gd name="adj1" fmla="val 31682"/>
                <a:gd name="adj2" fmla="val 63364"/>
                <a:gd name="adj3" fmla="val 33333"/>
              </a:avLst>
            </a:prstGeom>
            <a:solidFill>
              <a:srgbClr val="FF0000"/>
            </a:soli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4036" y="3575"/>
              <a:ext cx="1324" cy="5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ATP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2100" y="3610"/>
              <a:ext cx="2076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ADP + Pi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46"/>
          <p:cNvGrpSpPr>
            <a:grpSpLocks/>
          </p:cNvGrpSpPr>
          <p:nvPr/>
        </p:nvGrpSpPr>
        <p:grpSpPr bwMode="auto">
          <a:xfrm>
            <a:off x="773112" y="2898775"/>
            <a:ext cx="4492626" cy="1271588"/>
            <a:chOff x="320" y="5518"/>
            <a:chExt cx="7075" cy="2002"/>
          </a:xfrm>
        </p:grpSpPr>
        <p:sp>
          <p:nvSpPr>
            <p:cNvPr id="40" name="AutoShape 50"/>
            <p:cNvSpPr>
              <a:spLocks noChangeArrowheads="1"/>
            </p:cNvSpPr>
            <p:nvPr/>
          </p:nvSpPr>
          <p:spPr bwMode="auto">
            <a:xfrm>
              <a:off x="1700" y="5518"/>
              <a:ext cx="4915" cy="732"/>
            </a:xfrm>
            <a:prstGeom prst="curvedDownArrow">
              <a:avLst>
                <a:gd name="adj1" fmla="val 96054"/>
                <a:gd name="adj2" fmla="val 230344"/>
                <a:gd name="adj3" fmla="val 33333"/>
              </a:avLst>
            </a:prstGeom>
            <a:solidFill>
              <a:srgbClr val="8064A2"/>
            </a:solidFill>
            <a:ln>
              <a:noFill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8100">
                  <a:solidFill>
                    <a:srgbClr val="F2F2F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Text Box 49"/>
            <p:cNvSpPr txBox="1">
              <a:spLocks noChangeArrowheads="1"/>
            </p:cNvSpPr>
            <p:nvPr/>
          </p:nvSpPr>
          <p:spPr bwMode="auto">
            <a:xfrm>
              <a:off x="1296" y="6250"/>
              <a:ext cx="1591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1Glucose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C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6</a:t>
              </a: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H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12</a:t>
              </a: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O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6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AutoShape 48"/>
            <p:cNvSpPr>
              <a:spLocks noChangeArrowheads="1"/>
            </p:cNvSpPr>
            <p:nvPr/>
          </p:nvSpPr>
          <p:spPr bwMode="auto">
            <a:xfrm>
              <a:off x="320" y="6640"/>
              <a:ext cx="1140" cy="280"/>
            </a:xfrm>
            <a:prstGeom prst="notchedRightArrow">
              <a:avLst>
                <a:gd name="adj1" fmla="val 50000"/>
                <a:gd name="adj2" fmla="val 101786"/>
              </a:avLst>
            </a:prstGeom>
            <a:solidFill>
              <a:srgbClr val="7030A0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4233" y="6250"/>
              <a:ext cx="3162" cy="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acides pyruviques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C</a:t>
              </a:r>
              <a:r>
                <a:rPr kumimoji="0" lang="fr-FR" altLang="fr-FR" sz="1400" b="1" i="0" u="none" strike="noStrike" cap="none" normalizeH="0" baseline="-3000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3</a:t>
              </a: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H</a:t>
              </a:r>
              <a:r>
                <a:rPr kumimoji="0" lang="fr-FR" altLang="fr-FR" sz="1400" b="1" i="0" u="none" strike="noStrike" cap="none" normalizeH="0" baseline="-3000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4</a:t>
              </a: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O</a:t>
              </a:r>
              <a:r>
                <a:rPr kumimoji="0" lang="fr-FR" altLang="fr-FR" sz="1400" b="1" i="0" u="none" strike="noStrike" cap="none" normalizeH="0" baseline="-30000">
                  <a:ln>
                    <a:noFill/>
                  </a:ln>
                  <a:solidFill>
                    <a:srgbClr val="5F497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3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1511300" y="5126038"/>
            <a:ext cx="1339850" cy="1198562"/>
          </a:xfrm>
          <a:prstGeom prst="ellipse">
            <a:avLst/>
          </a:prstGeom>
          <a:solidFill>
            <a:srgbClr val="FFFFFF"/>
          </a:solidFill>
          <a:ln w="28575" cap="rnd">
            <a:solidFill>
              <a:srgbClr val="A5A5A5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NOYAU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754813" y="6189663"/>
            <a:ext cx="19494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MITOCHONDRIE</a:t>
            </a: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6" name="Group 39"/>
          <p:cNvGrpSpPr>
            <a:grpSpLocks/>
          </p:cNvGrpSpPr>
          <p:nvPr/>
        </p:nvGrpSpPr>
        <p:grpSpPr bwMode="auto">
          <a:xfrm>
            <a:off x="5997575" y="3937000"/>
            <a:ext cx="1619250" cy="1692275"/>
            <a:chOff x="8383" y="6990"/>
            <a:chExt cx="2777" cy="2665"/>
          </a:xfrm>
        </p:grpSpPr>
        <p:grpSp>
          <p:nvGrpSpPr>
            <p:cNvPr id="47" name="Group 41"/>
            <p:cNvGrpSpPr>
              <a:grpSpLocks/>
            </p:cNvGrpSpPr>
            <p:nvPr/>
          </p:nvGrpSpPr>
          <p:grpSpPr bwMode="auto">
            <a:xfrm>
              <a:off x="8383" y="6990"/>
              <a:ext cx="2777" cy="2665"/>
              <a:chOff x="2865" y="6420"/>
              <a:chExt cx="5865" cy="4050"/>
            </a:xfrm>
          </p:grpSpPr>
          <p:sp>
            <p:nvSpPr>
              <p:cNvPr id="49" name="Oval 43"/>
              <p:cNvSpPr>
                <a:spLocks noChangeArrowheads="1"/>
              </p:cNvSpPr>
              <p:nvPr/>
            </p:nvSpPr>
            <p:spPr bwMode="auto">
              <a:xfrm>
                <a:off x="2865" y="6420"/>
                <a:ext cx="5865" cy="4050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Text Box 42"/>
              <p:cNvSpPr txBox="1">
                <a:spLocks noChangeArrowheads="1"/>
              </p:cNvSpPr>
              <p:nvPr/>
            </p:nvSpPr>
            <p:spPr bwMode="auto">
              <a:xfrm>
                <a:off x="4944" y="7470"/>
                <a:ext cx="1671" cy="20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8916" y="7332"/>
              <a:ext cx="1704" cy="19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7F7F7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Cycle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De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KREBS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 35"/>
          <p:cNvGrpSpPr>
            <a:grpSpLocks/>
          </p:cNvGrpSpPr>
          <p:nvPr/>
        </p:nvGrpSpPr>
        <p:grpSpPr bwMode="auto">
          <a:xfrm>
            <a:off x="7616825" y="4224338"/>
            <a:ext cx="1425575" cy="1371600"/>
            <a:chOff x="10911" y="7606"/>
            <a:chExt cx="2244" cy="2161"/>
          </a:xfrm>
        </p:grpSpPr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11445" y="9137"/>
              <a:ext cx="171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ADP + Pi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37"/>
            <p:cNvSpPr txBox="1">
              <a:spLocks noChangeArrowheads="1"/>
            </p:cNvSpPr>
            <p:nvPr/>
          </p:nvSpPr>
          <p:spPr bwMode="auto">
            <a:xfrm>
              <a:off x="11405" y="7681"/>
              <a:ext cx="171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 ATP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AutoShape 36"/>
            <p:cNvSpPr>
              <a:spLocks noChangeArrowheads="1"/>
            </p:cNvSpPr>
            <p:nvPr/>
          </p:nvSpPr>
          <p:spPr bwMode="auto">
            <a:xfrm rot="-5400000">
              <a:off x="10251" y="8266"/>
              <a:ext cx="1884" cy="564"/>
            </a:xfrm>
            <a:prstGeom prst="curvedDownArrow">
              <a:avLst>
                <a:gd name="adj1" fmla="val 42776"/>
                <a:gd name="adj2" fmla="val 109585"/>
                <a:gd name="adj3" fmla="val 33514"/>
              </a:avLst>
            </a:prstGeom>
            <a:solidFill>
              <a:srgbClr val="FF0000"/>
            </a:soli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7969250" y="914400"/>
            <a:ext cx="233363" cy="112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6" name="Group 31"/>
          <p:cNvGrpSpPr>
            <a:grpSpLocks/>
          </p:cNvGrpSpPr>
          <p:nvPr/>
        </p:nvGrpSpPr>
        <p:grpSpPr bwMode="auto">
          <a:xfrm>
            <a:off x="5743575" y="595313"/>
            <a:ext cx="3297238" cy="2035175"/>
            <a:chOff x="7962" y="1890"/>
            <a:chExt cx="5193" cy="3205"/>
          </a:xfrm>
        </p:grpSpPr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7962" y="4588"/>
              <a:ext cx="1478" cy="5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1" u="none" strike="noStrike" cap="none" normalizeH="0" baseline="0">
                  <a:ln>
                    <a:noFill/>
                  </a:ln>
                  <a:solidFill>
                    <a:srgbClr val="E36C0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Matrice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9480" y="1890"/>
              <a:ext cx="3675" cy="5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1" u="none" strike="noStrike" cap="none" normalizeH="0" baseline="0">
                  <a:ln>
                    <a:noFill/>
                  </a:ln>
                  <a:solidFill>
                    <a:srgbClr val="E36C0A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Espace intermembranaire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9" name="Group 27"/>
          <p:cNvGrpSpPr>
            <a:grpSpLocks/>
          </p:cNvGrpSpPr>
          <p:nvPr/>
        </p:nvGrpSpPr>
        <p:grpSpPr bwMode="auto">
          <a:xfrm>
            <a:off x="4576763" y="3773488"/>
            <a:ext cx="1843087" cy="957262"/>
            <a:chOff x="6125" y="6896"/>
            <a:chExt cx="2903" cy="1508"/>
          </a:xfrm>
        </p:grpSpPr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7738" y="6896"/>
              <a:ext cx="1290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31849B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6 H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31849B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31849B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O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AutoShape 29"/>
            <p:cNvSpPr>
              <a:spLocks noChangeArrowheads="1"/>
            </p:cNvSpPr>
            <p:nvPr/>
          </p:nvSpPr>
          <p:spPr bwMode="auto">
            <a:xfrm rot="-461753">
              <a:off x="8153" y="7334"/>
              <a:ext cx="211" cy="1070"/>
            </a:xfrm>
            <a:prstGeom prst="downArrow">
              <a:avLst>
                <a:gd name="adj1" fmla="val 50000"/>
                <a:gd name="adj2" fmla="val 126777"/>
              </a:avLst>
            </a:prstGeom>
            <a:gradFill rotWithShape="0">
              <a:gsLst>
                <a:gs pos="0">
                  <a:srgbClr val="31849B">
                    <a:gamma/>
                    <a:tint val="20000"/>
                    <a:invGamma/>
                  </a:srgbClr>
                </a:gs>
                <a:gs pos="100000">
                  <a:srgbClr val="31849B"/>
                </a:gs>
              </a:gsLst>
              <a:lin ang="2700000" scaled="1"/>
            </a:gradFill>
            <a:ln w="9525">
              <a:solidFill>
                <a:srgbClr val="C4BC96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AutoShape 28"/>
            <p:cNvSpPr>
              <a:spLocks noChangeArrowheads="1"/>
            </p:cNvSpPr>
            <p:nvPr/>
          </p:nvSpPr>
          <p:spPr bwMode="auto">
            <a:xfrm rot="1719837">
              <a:off x="6125" y="7681"/>
              <a:ext cx="2402" cy="341"/>
            </a:xfrm>
            <a:prstGeom prst="rightArrow">
              <a:avLst>
                <a:gd name="adj1" fmla="val 32556"/>
                <a:gd name="adj2" fmla="val 87985"/>
              </a:avLst>
            </a:prstGeom>
            <a:gradFill rotWithShape="0">
              <a:gsLst>
                <a:gs pos="0">
                  <a:srgbClr val="5F497A">
                    <a:gamma/>
                    <a:tint val="20000"/>
                    <a:invGamma/>
                  </a:srgbClr>
                </a:gs>
                <a:gs pos="100000">
                  <a:srgbClr val="5F497A"/>
                </a:gs>
              </a:gsLst>
              <a:lin ang="2700000" scaled="1"/>
            </a:gradFill>
            <a:ln w="9525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9983788" y="1506538"/>
            <a:ext cx="476250" cy="408940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CHAINE RESPIRATOIRE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4" name="Group 22"/>
          <p:cNvGrpSpPr>
            <a:grpSpLocks/>
          </p:cNvGrpSpPr>
          <p:nvPr/>
        </p:nvGrpSpPr>
        <p:grpSpPr bwMode="auto">
          <a:xfrm>
            <a:off x="7616825" y="3365500"/>
            <a:ext cx="1362075" cy="2570163"/>
            <a:chOff x="10911" y="6254"/>
            <a:chExt cx="2144" cy="4048"/>
          </a:xfrm>
        </p:grpSpPr>
        <p:sp>
          <p:nvSpPr>
            <p:cNvPr id="65" name="AutoShape 25"/>
            <p:cNvSpPr>
              <a:spLocks noChangeArrowheads="1"/>
            </p:cNvSpPr>
            <p:nvPr/>
          </p:nvSpPr>
          <p:spPr bwMode="auto">
            <a:xfrm rot="-5400000">
              <a:off x="9187" y="7978"/>
              <a:ext cx="4035" cy="588"/>
            </a:xfrm>
            <a:prstGeom prst="curvedDownArrow">
              <a:avLst>
                <a:gd name="adj1" fmla="val 70243"/>
                <a:gd name="adj2" fmla="val 207488"/>
                <a:gd name="adj3" fmla="val 33333"/>
              </a:avLst>
            </a:prstGeom>
            <a:solidFill>
              <a:srgbClr val="4E6128"/>
            </a:soli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11405" y="6644"/>
              <a:ext cx="165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10 R’H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11468" y="9792"/>
              <a:ext cx="11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10 R’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8" name="Group 18"/>
          <p:cNvGrpSpPr>
            <a:grpSpLocks/>
          </p:cNvGrpSpPr>
          <p:nvPr/>
        </p:nvGrpSpPr>
        <p:grpSpPr bwMode="auto">
          <a:xfrm>
            <a:off x="8755063" y="1550988"/>
            <a:ext cx="1308100" cy="974725"/>
            <a:chOff x="12705" y="3395"/>
            <a:chExt cx="2060" cy="1535"/>
          </a:xfrm>
        </p:grpSpPr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12705" y="3395"/>
              <a:ext cx="165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12  R’H</a:t>
              </a:r>
              <a:r>
                <a:rPr kumimoji="0" lang="fr-FR" altLang="fr-FR" sz="1600" b="1" i="0" u="none" strike="noStrike" cap="none" normalizeH="0" baseline="-30000" dirty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Text Box 20"/>
            <p:cNvSpPr txBox="1">
              <a:spLocks noChangeArrowheads="1"/>
            </p:cNvSpPr>
            <p:nvPr/>
          </p:nvSpPr>
          <p:spPr bwMode="auto">
            <a:xfrm>
              <a:off x="13115" y="4420"/>
              <a:ext cx="165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76923C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12 R’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 rot="-5400000" flipH="1" flipV="1">
              <a:off x="13713" y="3977"/>
              <a:ext cx="1330" cy="525"/>
            </a:xfrm>
            <a:prstGeom prst="curvedDownArrow">
              <a:avLst>
                <a:gd name="adj1" fmla="val 25931"/>
                <a:gd name="adj2" fmla="val 76598"/>
                <a:gd name="adj3" fmla="val 33333"/>
              </a:avLst>
            </a:prstGeom>
            <a:solidFill>
              <a:srgbClr val="4E6128"/>
            </a:soli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2" name="Group 14"/>
          <p:cNvGrpSpPr>
            <a:grpSpLocks/>
          </p:cNvGrpSpPr>
          <p:nvPr/>
        </p:nvGrpSpPr>
        <p:grpSpPr bwMode="auto">
          <a:xfrm>
            <a:off x="8588375" y="2898775"/>
            <a:ext cx="1397000" cy="1093788"/>
            <a:chOff x="12441" y="5518"/>
            <a:chExt cx="2199" cy="1723"/>
          </a:xfrm>
        </p:grpSpPr>
        <p:sp>
          <p:nvSpPr>
            <p:cNvPr id="73" name="Text Box 17"/>
            <p:cNvSpPr txBox="1">
              <a:spLocks noChangeArrowheads="1"/>
            </p:cNvSpPr>
            <p:nvPr/>
          </p:nvSpPr>
          <p:spPr bwMode="auto">
            <a:xfrm>
              <a:off x="13055" y="6644"/>
              <a:ext cx="1410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32 ATP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Text Box 16"/>
            <p:cNvSpPr txBox="1">
              <a:spLocks noChangeArrowheads="1"/>
            </p:cNvSpPr>
            <p:nvPr/>
          </p:nvSpPr>
          <p:spPr bwMode="auto">
            <a:xfrm>
              <a:off x="12441" y="5518"/>
              <a:ext cx="1769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32 ADP + Pi</a:t>
              </a:r>
              <a:endPara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AutoShape 15"/>
            <p:cNvSpPr>
              <a:spLocks noChangeArrowheads="1"/>
            </p:cNvSpPr>
            <p:nvPr/>
          </p:nvSpPr>
          <p:spPr bwMode="auto">
            <a:xfrm>
              <a:off x="14210" y="5660"/>
              <a:ext cx="430" cy="1565"/>
            </a:xfrm>
            <a:prstGeom prst="curvedLeftArrow">
              <a:avLst>
                <a:gd name="adj1" fmla="val 72791"/>
                <a:gd name="adj2" fmla="val 145581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6" name="AutoShape 13"/>
          <p:cNvSpPr>
            <a:spLocks noChangeArrowheads="1"/>
          </p:cNvSpPr>
          <p:nvPr/>
        </p:nvSpPr>
        <p:spPr bwMode="auto">
          <a:xfrm>
            <a:off x="9723438" y="4403725"/>
            <a:ext cx="260350" cy="949325"/>
          </a:xfrm>
          <a:prstGeom prst="curvedLeftArrow">
            <a:avLst>
              <a:gd name="adj1" fmla="val 72927"/>
              <a:gd name="adj2" fmla="val 145854"/>
              <a:gd name="adj3" fmla="val 33333"/>
            </a:avLst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6754813" y="3254375"/>
            <a:ext cx="819150" cy="441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6 CO</a:t>
            </a:r>
            <a:r>
              <a:rPr kumimoji="0" lang="fr-FR" altLang="fr-FR" sz="16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2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AutoShape 11"/>
          <p:cNvSpPr>
            <a:spLocks noChangeArrowheads="1"/>
          </p:cNvSpPr>
          <p:nvPr/>
        </p:nvSpPr>
        <p:spPr bwMode="auto">
          <a:xfrm rot="15711877" flipV="1">
            <a:off x="6323013" y="3513138"/>
            <a:ext cx="615950" cy="323850"/>
          </a:xfrm>
          <a:prstGeom prst="curvedUpArrow">
            <a:avLst>
              <a:gd name="adj1" fmla="val 15304"/>
              <a:gd name="adj2" fmla="val 53343"/>
              <a:gd name="adj3" fmla="val 3333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8977313" y="5011738"/>
            <a:ext cx="9112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31849B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12 H</a:t>
            </a:r>
            <a:r>
              <a:rPr kumimoji="0" lang="fr-FR" altLang="fr-FR" sz="1600" b="1" i="0" u="none" strike="noStrike" cap="none" normalizeH="0" baseline="-30000">
                <a:ln>
                  <a:noFill/>
                </a:ln>
                <a:solidFill>
                  <a:srgbClr val="31849B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2</a:t>
            </a: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31849B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O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9164638" y="4346575"/>
            <a:ext cx="8191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6 O</a:t>
            </a:r>
            <a:r>
              <a:rPr kumimoji="0" lang="fr-FR" altLang="fr-FR" sz="1600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</a:rPr>
              <a:t>2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1" name="Group 6"/>
          <p:cNvGrpSpPr>
            <a:grpSpLocks/>
          </p:cNvGrpSpPr>
          <p:nvPr/>
        </p:nvGrpSpPr>
        <p:grpSpPr bwMode="auto">
          <a:xfrm>
            <a:off x="9588500" y="5929313"/>
            <a:ext cx="1717675" cy="993775"/>
            <a:chOff x="14018" y="10290"/>
            <a:chExt cx="2705" cy="1565"/>
          </a:xfrm>
        </p:grpSpPr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15288" y="11160"/>
              <a:ext cx="1435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31849B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6 H</a:t>
              </a:r>
              <a:r>
                <a:rPr kumimoji="0" lang="fr-FR" altLang="fr-FR" sz="1600" b="1" i="0" u="none" strike="noStrike" cap="none" normalizeH="0" baseline="-30000">
                  <a:ln>
                    <a:noFill/>
                  </a:ln>
                  <a:solidFill>
                    <a:srgbClr val="31849B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31849B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O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AutoShape 7"/>
            <p:cNvSpPr>
              <a:spLocks noChangeArrowheads="1"/>
            </p:cNvSpPr>
            <p:nvPr/>
          </p:nvSpPr>
          <p:spPr bwMode="auto">
            <a:xfrm rot="13332297" flipH="1">
              <a:off x="14018" y="10290"/>
              <a:ext cx="2158" cy="353"/>
            </a:xfrm>
            <a:prstGeom prst="notchedRightArrow">
              <a:avLst>
                <a:gd name="adj1" fmla="val 50000"/>
                <a:gd name="adj2" fmla="val 152833"/>
              </a:avLst>
            </a:prstGeom>
            <a:solidFill>
              <a:srgbClr val="31849B"/>
            </a:solidFill>
            <a:ln w="127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" name="Group 3"/>
          <p:cNvGrpSpPr>
            <a:grpSpLocks/>
          </p:cNvGrpSpPr>
          <p:nvPr/>
        </p:nvGrpSpPr>
        <p:grpSpPr bwMode="auto">
          <a:xfrm>
            <a:off x="2938463" y="4594225"/>
            <a:ext cx="2444750" cy="1730375"/>
            <a:chOff x="3545" y="8188"/>
            <a:chExt cx="3850" cy="2724"/>
          </a:xfrm>
        </p:grpSpPr>
        <p:sp>
          <p:nvSpPr>
            <p:cNvPr id="85" name="AutoShape 5"/>
            <p:cNvSpPr>
              <a:spLocks noChangeArrowheads="1"/>
            </p:cNvSpPr>
            <p:nvPr/>
          </p:nvSpPr>
          <p:spPr bwMode="auto">
            <a:xfrm>
              <a:off x="3545" y="8188"/>
              <a:ext cx="3850" cy="2724"/>
            </a:xfrm>
            <a:prstGeom prst="irregularSeal1">
              <a:avLst/>
            </a:prstGeom>
            <a:solidFill>
              <a:srgbClr val="FFFF99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Text Box 4"/>
            <p:cNvSpPr txBox="1">
              <a:spLocks noChangeArrowheads="1"/>
            </p:cNvSpPr>
            <p:nvPr/>
          </p:nvSpPr>
          <p:spPr bwMode="auto">
            <a:xfrm>
              <a:off x="4162" y="8908"/>
              <a:ext cx="2724" cy="1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Respiration </a:t>
              </a: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</a:t>
              </a: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Gill Sans MT" panose="020B0502020104020203" pitchFamily="34" charset="0"/>
                  <a:cs typeface="Times New Roman" panose="02020603050405020304" pitchFamily="18" charset="0"/>
                </a:rPr>
                <a:t> Production de 36 ATP</a:t>
              </a:r>
              <a:endParaRPr kumimoji="0" lang="fr-FR" altLang="fr-FR" sz="1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Gill Sans MT" panose="020B0502020104020203" pitchFamily="34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1047750" y="-381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88" name="Group 117"/>
          <p:cNvGrpSpPr>
            <a:grpSpLocks/>
          </p:cNvGrpSpPr>
          <p:nvPr/>
        </p:nvGrpSpPr>
        <p:grpSpPr bwMode="auto">
          <a:xfrm>
            <a:off x="9444799" y="52809"/>
            <a:ext cx="819150" cy="1557338"/>
            <a:chOff x="13295" y="753"/>
            <a:chExt cx="1290" cy="2453"/>
          </a:xfrm>
        </p:grpSpPr>
        <p:sp>
          <p:nvSpPr>
            <p:cNvPr id="89" name="Text Box 118"/>
            <p:cNvSpPr txBox="1">
              <a:spLocks noChangeArrowheads="1"/>
            </p:cNvSpPr>
            <p:nvPr/>
          </p:nvSpPr>
          <p:spPr bwMode="auto">
            <a:xfrm>
              <a:off x="13295" y="753"/>
              <a:ext cx="1290" cy="5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6 CO</a:t>
              </a:r>
              <a:r>
                <a:rPr kumimoji="0" lang="fr-FR" altLang="fr-FR" sz="1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AutoShape 119"/>
            <p:cNvSpPr>
              <a:spLocks noChangeArrowheads="1"/>
            </p:cNvSpPr>
            <p:nvPr/>
          </p:nvSpPr>
          <p:spPr bwMode="auto">
            <a:xfrm rot="-3784612">
              <a:off x="12448" y="1985"/>
              <a:ext cx="2123" cy="320"/>
            </a:xfrm>
            <a:prstGeom prst="notchedRightArrow">
              <a:avLst>
                <a:gd name="adj1" fmla="val 50000"/>
                <a:gd name="adj2" fmla="val 165859"/>
              </a:avLst>
            </a:prstGeom>
            <a:solidFill>
              <a:srgbClr val="000000"/>
            </a:solidFill>
            <a:ln w="127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91" name="Group 120"/>
          <p:cNvGrpSpPr>
            <a:grpSpLocks/>
          </p:cNvGrpSpPr>
          <p:nvPr/>
        </p:nvGrpSpPr>
        <p:grpSpPr bwMode="auto">
          <a:xfrm>
            <a:off x="9932162" y="117897"/>
            <a:ext cx="1138237" cy="1644650"/>
            <a:chOff x="13987" y="854"/>
            <a:chExt cx="1793" cy="2591"/>
          </a:xfrm>
        </p:grpSpPr>
        <p:sp>
          <p:nvSpPr>
            <p:cNvPr id="92" name="Text Box 121"/>
            <p:cNvSpPr txBox="1">
              <a:spLocks noChangeArrowheads="1"/>
            </p:cNvSpPr>
            <p:nvPr/>
          </p:nvSpPr>
          <p:spPr bwMode="auto">
            <a:xfrm>
              <a:off x="14490" y="854"/>
              <a:ext cx="1290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6 O</a:t>
              </a:r>
              <a:r>
                <a:rPr kumimoji="0" lang="fr-FR" altLang="fr-FR" sz="1600" b="1" i="0" u="none" strike="noStrike" cap="none" normalizeH="0" baseline="-2500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AutoShape 122"/>
            <p:cNvSpPr>
              <a:spLocks noChangeArrowheads="1"/>
            </p:cNvSpPr>
            <p:nvPr/>
          </p:nvSpPr>
          <p:spPr bwMode="auto">
            <a:xfrm rot="17904816" flipH="1">
              <a:off x="13046" y="2151"/>
              <a:ext cx="2235" cy="353"/>
            </a:xfrm>
            <a:prstGeom prst="notchedRightArrow">
              <a:avLst>
                <a:gd name="adj1" fmla="val 50000"/>
                <a:gd name="adj2" fmla="val 158286"/>
              </a:avLst>
            </a:prstGeom>
            <a:solidFill>
              <a:srgbClr val="FF0000"/>
            </a:solidFill>
            <a:ln w="127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15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6" grpId="0" animBg="1"/>
      <p:bldP spid="77" grpId="0" animBg="1"/>
      <p:bldP spid="78" grpId="0" animBg="1"/>
      <p:bldP spid="79" grpId="0"/>
      <p:bldP spid="8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71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Times New Roman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Manu P</dc:creator>
  <cp:lastModifiedBy>Manu P</cp:lastModifiedBy>
  <cp:revision>2</cp:revision>
  <dcterms:created xsi:type="dcterms:W3CDTF">2016-02-29T13:03:54Z</dcterms:created>
  <dcterms:modified xsi:type="dcterms:W3CDTF">2016-03-04T14:20:45Z</dcterms:modified>
</cp:coreProperties>
</file>